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7" r:id="rId3"/>
    <p:sldId id="258" r:id="rId4"/>
    <p:sldId id="278" r:id="rId5"/>
    <p:sldId id="260" r:id="rId6"/>
    <p:sldId id="261" r:id="rId7"/>
    <p:sldId id="262" r:id="rId8"/>
    <p:sldId id="263" r:id="rId9"/>
    <p:sldId id="285" r:id="rId10"/>
    <p:sldId id="264" r:id="rId11"/>
    <p:sldId id="282" r:id="rId12"/>
    <p:sldId id="265" r:id="rId13"/>
    <p:sldId id="277" r:id="rId14"/>
    <p:sldId id="279" r:id="rId15"/>
    <p:sldId id="269" r:id="rId16"/>
    <p:sldId id="281" r:id="rId17"/>
    <p:sldId id="270" r:id="rId18"/>
    <p:sldId id="275" r:id="rId19"/>
    <p:sldId id="271" r:id="rId20"/>
    <p:sldId id="284" r:id="rId21"/>
    <p:sldId id="274" r:id="rId22"/>
  </p:sldIdLst>
  <p:sldSz cx="12192000" cy="6858000"/>
  <p:notesSz cx="6797675" cy="9928225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910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0B1-5EEA-4B9B-A3D0-3861F86303CD}" type="datetime1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8797-A6C3-4D3C-B889-36F2847CE460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9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310-D7DA-4BB6-ACFE-802093AFDFFB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0246-5129-478C-839D-55EF44C20842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7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211-E5A3-4645-804F-9D9530A1D648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6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72A7-33C3-43C8-9B24-D8223C3FEA25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6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AF69-C05E-4A7E-94B3-64BE475AC8EC}" type="datetime1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8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59E8-2464-40E8-883B-9BE80DC4D6D8}" type="datetime1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6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D8E6-B5C6-45BE-8357-23D7EDDCCA2C}" type="datetime1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CE7D-33DE-486F-AED7-C4DB3D0EE59E}" type="datetime1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2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7C1C-853B-49EA-B88A-F0F72DEDA526}" type="datetime1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7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5357495"/>
            <a:ext cx="11442777" cy="7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3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hf sldNum="0"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389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4" orient="horz" pos="482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13D39-6173-48BF-8DCB-6A65F81E6498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D666-D8BA-45E7-8910-39B10CBDC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rd.ru\dfs-s75-m\SHARE\ARENDA%20SETY\&#1060;&#1048;&#1051;&#1048;&#1040;&#1051;&#1067;\&#1059;&#1092;&#1072;\_&#1055;&#1077;&#1088;&#1074;&#1086;&#1084;&#1072;&#1081;&#1089;&#1082;&#1080;&#1081;\&#1055;&#1077;&#1088;&#1077;&#1077;&#1079;&#1076;_2020_&#1055;&#1077;&#1088;&#1074;&#1086;&#1084;&#1072;&#1081;&#1089;&#1082;&#1080;&#1081;\&#1055;&#1088;&#1072;&#1074;&#1083;&#1077;&#1085;&#1080;&#1077;\_&#1055;&#1088;&#1077;&#1079;%20&#1055;&#1077;&#1088;&#1074;&#1086;&#1084;&#1072;&#1081;&#1089;&#1082;&#1080;&#1081;.xlsx!%20&#1086;&#1087;&#1077;&#1082;&#1089;%20&#1082;&#1072;&#1087;&#1077;&#1082;&#1089;!R1C1:R15C13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rd.ru\dfs-s75-m\SHARE\ARENDA%20SETY\&#1060;&#1048;&#1051;&#1048;&#1040;&#1051;&#1067;\&#1059;&#1092;&#1072;\_&#1055;&#1077;&#1088;&#1074;&#1086;&#1084;&#1072;&#1081;&#1089;&#1082;&#1080;&#1081;\&#1055;&#1077;&#1088;&#1077;&#1077;&#1079;&#1076;_2020_&#1055;&#1077;&#1088;&#1074;&#1086;&#1084;&#1072;&#1081;&#1089;&#1082;&#1080;&#1081;\&#1055;&#1088;&#1072;&#1074;&#1083;&#1077;&#1085;&#1080;&#1077;\_&#1055;&#1088;&#1077;&#1079;%20&#1055;&#1077;&#1088;&#1074;&#1086;&#1084;&#1072;&#1081;&#1089;&#1082;&#1080;&#1081;.xlsx!%20&#1086;&#1087;&#1077;&#1082;&#1089;%20&#1082;&#1072;&#1087;&#1077;&#1082;&#1089;!R17C1:R33C13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968500" y="4240574"/>
            <a:ext cx="3339224" cy="932994"/>
            <a:chOff x="1828478" y="5376326"/>
            <a:chExt cx="2122709" cy="93299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9605CA1-46C8-734A-B6F1-888C4561711A}"/>
                </a:ext>
              </a:extLst>
            </p:cNvPr>
            <p:cNvSpPr/>
            <p:nvPr/>
          </p:nvSpPr>
          <p:spPr>
            <a:xfrm>
              <a:off x="1828478" y="5723438"/>
              <a:ext cx="1983356" cy="585882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TS Sans" panose="02000000000000000000" pitchFamily="50" charset="0"/>
                  <a:ea typeface="MTS Sans" panose="02000000000000000000" pitchFamily="50" charset="0"/>
                  <a:cs typeface="Arial" panose="020B0604020202020204" pitchFamily="34" charset="0"/>
                  <a:sym typeface="Helvetica Neue"/>
                </a:rPr>
                <a:t>Директор</a:t>
              </a:r>
              <a:r>
                <a:rPr kumimoji="0" lang="ru-RU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TS Sans" panose="02000000000000000000" pitchFamily="50" charset="0"/>
                  <a:ea typeface="MTS Sans" panose="02000000000000000000" pitchFamily="50" charset="0"/>
                  <a:cs typeface="Arial" panose="020B0604020202020204" pitchFamily="34" charset="0"/>
                  <a:sym typeface="Helvetica Neue"/>
                </a:rPr>
                <a:t> департамента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TS Sans" panose="02000000000000000000" pitchFamily="50" charset="0"/>
                  <a:ea typeface="MTS Sans" panose="02000000000000000000" pitchFamily="50" charset="0"/>
                  <a:cs typeface="Arial" panose="020B0604020202020204" pitchFamily="34" charset="0"/>
                  <a:sym typeface="Helvetica Neue"/>
                </a:rPr>
                <a:t>региональной сети и партнерских проектов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837054F-E2D4-3848-AC28-46760641A0C6}"/>
                </a:ext>
              </a:extLst>
            </p:cNvPr>
            <p:cNvSpPr/>
            <p:nvPr/>
          </p:nvSpPr>
          <p:spPr>
            <a:xfrm>
              <a:off x="1828478" y="5376326"/>
              <a:ext cx="2122709" cy="432861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TS Sans" panose="02000000000000000000" pitchFamily="50" charset="0"/>
                  <a:ea typeface="MTS Sans" panose="02000000000000000000" pitchFamily="50" charset="0"/>
                  <a:cs typeface="Arial" panose="020B0604020202020204" pitchFamily="34" charset="0"/>
                  <a:sym typeface="Helvetica Neue"/>
                </a:rPr>
                <a:t>Петр Борзов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92605" y="908682"/>
            <a:ext cx="1128918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 Black" panose="020B0604020202020204" pitchFamily="34" charset="0"/>
                <a:sym typeface="Helvetica Neue"/>
              </a:rPr>
              <a:t>ПЕРЕЕЗД  ДО «ПЕРВОМАЙСКИЙ»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 Black" panose="020B0604020202020204" pitchFamily="34" charset="0"/>
                <a:sym typeface="Helvetica Neue"/>
              </a:rPr>
              <a:t>УФИМСКОГО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 Black" panose="020B0604020202020204" pitchFamily="34" charset="0"/>
                <a:sym typeface="Helvetica Neue"/>
              </a:rPr>
              <a:t>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 Black" panose="020B0604020202020204" pitchFamily="34" charset="0"/>
                <a:sym typeface="Helvetica Neue"/>
              </a:rPr>
              <a:t>ФИЛИАЛА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 Black" panose="020B0604020202020204" pitchFamily="34" charset="0"/>
                <a:sym typeface="Helvetica Neue"/>
              </a:rPr>
              <a:t>ПАО «МТС-БАНК»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Заседание Правления ПАО «МТС-Банк» __.03.2020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05" y="4043794"/>
            <a:ext cx="1033372" cy="10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46378" y="271030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МАРКЕТИНГОВОЕ ОФОРМЛЕНИЕ ОФИСА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 «Первомайский»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305" y="1027886"/>
            <a:ext cx="8821381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284695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ШТАТНАЯ СТРУКТУРА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О «Первомайский»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6335" y="3382903"/>
            <a:ext cx="3503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Штат ДО увеличивается в связи с изменением формата ДО и увеличением количества рабочих мест.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3003" y="1696777"/>
            <a:ext cx="83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MTS Sans Black" panose="02000000000000000000" pitchFamily="50" charset="0"/>
                <a:ea typeface="MTS Sans Black" panose="02000000000000000000" pitchFamily="50" charset="0"/>
              </a:rPr>
              <a:t>AS IS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1524" y="3320727"/>
            <a:ext cx="891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MTS Sans Black" panose="02000000000000000000" pitchFamily="50" charset="0"/>
                <a:ea typeface="MTS Sans Black" panose="02000000000000000000" pitchFamily="50" charset="0"/>
              </a:rPr>
              <a:t>TO BE</a:t>
            </a:r>
            <a:endParaRPr lang="en-US" dirty="0">
              <a:solidFill>
                <a:srgbClr val="FF0000"/>
              </a:solidFill>
              <a:latin typeface="MTS Sans Black" panose="02000000000000000000" pitchFamily="50" charset="0"/>
              <a:ea typeface="MTS Sans Black" panose="020000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9951" y="1706421"/>
            <a:ext cx="6556153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Руководитель финансовой зоны - 1</a:t>
            </a:r>
            <a:endParaRPr lang="ru-RU" sz="1600" dirty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1524" y="2009944"/>
            <a:ext cx="8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2 ПШЕ</a:t>
            </a:r>
            <a:endParaRPr lang="ru-RU" dirty="0">
              <a:solidFill>
                <a:srgbClr val="FF0000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1524" y="364451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</a:rPr>
              <a:t>7 ПШЕ</a:t>
            </a:r>
            <a:endParaRPr lang="ru-RU" dirty="0">
              <a:solidFill>
                <a:srgbClr val="FF0000"/>
              </a:solidFill>
              <a:latin typeface="MTS Sans" panose="02000000000000000000" pitchFamily="50" charset="0"/>
              <a:ea typeface="MTS Sans" panose="020000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9950" y="3416412"/>
            <a:ext cx="6556153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Директор ДО - 1</a:t>
            </a:r>
            <a:endParaRPr lang="ru-RU" sz="1600" dirty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4935" y="4009411"/>
            <a:ext cx="2986199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ОПЕРО - 4</a:t>
            </a:r>
            <a:endParaRPr lang="ru-RU" sz="1600" b="1" dirty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4934" y="4638061"/>
            <a:ext cx="2986200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Отдел кассовых операций - 2</a:t>
            </a:r>
            <a:endParaRPr lang="ru-RU" sz="1600" b="1" dirty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19683" y="3754964"/>
            <a:ext cx="0" cy="10523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4" idx="1"/>
          </p:cNvCxnSpPr>
          <p:nvPr/>
        </p:nvCxnSpPr>
        <p:spPr>
          <a:xfrm>
            <a:off x="1719683" y="4807338"/>
            <a:ext cx="2152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2" idx="1"/>
          </p:cNvCxnSpPr>
          <p:nvPr/>
        </p:nvCxnSpPr>
        <p:spPr>
          <a:xfrm>
            <a:off x="1712099" y="4178688"/>
            <a:ext cx="2228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34935" y="2299420"/>
            <a:ext cx="2986199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ОПЕРО - 1</a:t>
            </a:r>
            <a:endParaRPr lang="ru-RU" sz="1600" b="1" dirty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19683" y="2044973"/>
            <a:ext cx="0" cy="4237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29" idx="1"/>
          </p:cNvCxnSpPr>
          <p:nvPr/>
        </p:nvCxnSpPr>
        <p:spPr>
          <a:xfrm>
            <a:off x="1712099" y="2468697"/>
            <a:ext cx="2228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4" y="319139"/>
            <a:ext cx="9259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ХАРАКТЕРИСТИКА ПОМЕЩЕНИЯ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43349"/>
              </p:ext>
            </p:extLst>
          </p:nvPr>
        </p:nvGraphicFramePr>
        <p:xfrm>
          <a:off x="663004" y="975640"/>
          <a:ext cx="11098073" cy="4300363"/>
        </p:xfrm>
        <a:graphic>
          <a:graphicData uri="http://schemas.openxmlformats.org/drawingml/2006/table">
            <a:tbl>
              <a:tblPr/>
              <a:tblGrid>
                <a:gridCol w="4613189">
                  <a:extLst>
                    <a:ext uri="{9D8B030D-6E8A-4147-A177-3AD203B41FA5}">
                      <a16:colId xmlns:a16="http://schemas.microsoft.com/office/drawing/2014/main" val="3166115871"/>
                    </a:ext>
                  </a:extLst>
                </a:gridCol>
                <a:gridCol w="2364828">
                  <a:extLst>
                    <a:ext uri="{9D8B030D-6E8A-4147-A177-3AD203B41FA5}">
                      <a16:colId xmlns:a16="http://schemas.microsoft.com/office/drawing/2014/main" val="3082524204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val="3947416540"/>
                    </a:ext>
                  </a:extLst>
                </a:gridCol>
                <a:gridCol w="1818291">
                  <a:extLst>
                    <a:ext uri="{9D8B030D-6E8A-4147-A177-3AD203B41FA5}">
                      <a16:colId xmlns:a16="http://schemas.microsoft.com/office/drawing/2014/main" val="4269172518"/>
                    </a:ext>
                  </a:extLst>
                </a:gridCol>
              </a:tblGrid>
              <a:tr h="359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Текущее помещение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Новое помещение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14437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Адрес</a:t>
                      </a: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г. Уфа, ул. Первомайская, д. 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г. Уфа, пр-т Октября, д. 160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 5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239166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Формат</a:t>
                      </a:r>
                      <a:r>
                        <a:rPr lang="ru-RU" sz="1200" b="0" i="0" u="none" strike="noStrike" baseline="0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офиса</a:t>
                      </a:r>
                      <a:endParaRPr lang="ru-RU" sz="12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Интегрированный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Стандарт с ЭК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Классический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Стандарт с кассой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809416"/>
                  </a:ext>
                </a:extLst>
              </a:tr>
              <a:tr h="359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Площадь помещения, кв. м.</a:t>
                      </a: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23,9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108,2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+ 84,3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Штатная численность/Кол-во рабочих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мест</a:t>
                      </a:r>
                      <a:endParaRPr lang="ru-RU" sz="12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/2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7/6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757828"/>
                  </a:ext>
                </a:extLst>
              </a:tr>
              <a:tr h="3814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Площадь на 1 сотрудника, кв. м.</a:t>
                      </a:r>
                      <a:endParaRPr lang="ru-RU" sz="12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11,95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6,05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Аренда в месяц за 1 кв. м. тыс. руб.</a:t>
                      </a: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- 0,95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78497"/>
                  </a:ext>
                </a:extLst>
              </a:tr>
              <a:tr h="359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Средняя величина рыночной арендной платы в месяц за 1 кв. м., тыс. руб. </a:t>
                      </a:r>
                      <a:endParaRPr lang="ru-RU" sz="12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1,25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+0,05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Аренда в </a:t>
                      </a:r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месяц, </a:t>
                      </a:r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53,5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135,7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+ 82,5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Аренда в </a:t>
                      </a:r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год, </a:t>
                      </a:r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642,0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1 628,4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+ 986,4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Коммунальные платежи в </a:t>
                      </a:r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месяц, </a:t>
                      </a:r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Включены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в аренду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14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+ 12,0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75325"/>
                  </a:ext>
                </a:extLst>
              </a:tr>
              <a:tr h="359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ФОТ с ЕСН, тыс. руб. в месяц </a:t>
                      </a:r>
                      <a:endParaRPr lang="ru-RU" sz="12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390,6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303,6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302" marR="9302" marT="9302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219" y="5425047"/>
            <a:ext cx="1119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Предполагаемый срок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открытия нового офиса –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до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20.05.2020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г.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Срок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заключения нового договора аренды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– </a:t>
            </a:r>
            <a:r>
              <a:rPr lang="ru-RU" sz="1200" b="1" dirty="0" smtClean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15.04.2020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 г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.,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акт приема –передачи помещения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с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16.04.2020 г.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Срок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действия договора аренды –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5 лет.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200" dirty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Срок расторжения действующего договора аренды  </a:t>
            </a:r>
            <a:r>
              <a:rPr lang="ru-RU" sz="1200" dirty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–  </a:t>
            </a:r>
            <a:r>
              <a:rPr lang="ru-RU" sz="1200" dirty="0" smtClean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20.05.2020 </a:t>
            </a:r>
            <a:r>
              <a:rPr lang="ru-RU" sz="1200" dirty="0" smtClean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г</a:t>
            </a:r>
            <a:r>
              <a:rPr lang="ru-RU" sz="1200" dirty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., уведомление о расторжении по договору </a:t>
            </a:r>
            <a:r>
              <a:rPr lang="ru-RU" sz="1200" dirty="0" smtClean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за 60 </a:t>
            </a:r>
            <a:r>
              <a:rPr lang="ru-RU" sz="1200" dirty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дней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200" dirty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Факт двойной аренды возникает в период </a:t>
            </a:r>
            <a:r>
              <a:rPr lang="ru-RU" sz="1200" dirty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с </a:t>
            </a:r>
            <a:r>
              <a:rPr lang="ru-RU" sz="1200" dirty="0" smtClean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16.04.2020 г</a:t>
            </a:r>
            <a:r>
              <a:rPr lang="ru-RU" sz="1200" dirty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.  по  </a:t>
            </a:r>
            <a:r>
              <a:rPr lang="ru-RU" sz="1200" dirty="0" smtClean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20.05.2020 </a:t>
            </a:r>
            <a:r>
              <a:rPr lang="ru-RU" sz="1200" dirty="0" smtClean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г</a:t>
            </a:r>
            <a:r>
              <a:rPr lang="ru-RU" sz="1200" dirty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. в сумме </a:t>
            </a:r>
            <a:r>
              <a:rPr lang="ru-RU" sz="1200" dirty="0" smtClean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169 138 </a:t>
            </a:r>
            <a:r>
              <a:rPr lang="ru-RU" sz="1200" dirty="0" smtClean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руб</a:t>
            </a:r>
            <a:r>
              <a:rPr lang="ru-RU" sz="1200" dirty="0">
                <a:solidFill>
                  <a:srgbClr val="C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05432"/>
              </p:ext>
            </p:extLst>
          </p:nvPr>
        </p:nvGraphicFramePr>
        <p:xfrm>
          <a:off x="663002" y="1358856"/>
          <a:ext cx="10992969" cy="377691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08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426">
                  <a:extLst>
                    <a:ext uri="{9D8B030D-6E8A-4147-A177-3AD203B41FA5}">
                      <a16:colId xmlns:a16="http://schemas.microsoft.com/office/drawing/2014/main" val="2303827158"/>
                    </a:ext>
                  </a:extLst>
                </a:gridCol>
              </a:tblGrid>
              <a:tr h="47077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Совокупный объем затрат (тыс. руб.)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73" marR="9173" marT="8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По калькулятору форматов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05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Затраты по переезду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3 202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6 290,3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93335"/>
                  </a:ext>
                </a:extLst>
              </a:tr>
              <a:tr h="341105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Недоамортизированная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стоимость ОС, подлежащая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списанию (Приложение 2)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91777"/>
                  </a:ext>
                </a:extLst>
              </a:tr>
              <a:tr h="341105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Затраты на открытие офиса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3 202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73" marR="9173" marT="8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17">
                <a:tc>
                  <a:txBody>
                    <a:bodyPr/>
                    <a:lstStyle/>
                    <a:p>
                      <a:pPr marL="36000" algn="l" rtl="0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до конца 2020 года</a:t>
                      </a: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 12 месяцев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17"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Дополнительные затраты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арендную плату (с 15.04.2020)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698,65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7"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Дополнительные расходы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коммунальные платежи (с 15.04.2020)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449117"/>
                  </a:ext>
                </a:extLst>
              </a:tr>
              <a:tr h="326117"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Дополнительные затраты на ФОТ (с 15.04.2020)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2 580,8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3 643,5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486541"/>
                  </a:ext>
                </a:extLst>
              </a:tr>
              <a:tr h="326117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Итого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по текущим расходам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3 381,45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4 777,5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117">
                <a:tc>
                  <a:txBody>
                    <a:bodyPr/>
                    <a:lstStyle/>
                    <a:p>
                      <a:pPr marL="3600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до конца 2020 года</a:t>
                      </a: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 12 месяцев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7">
                <a:tc>
                  <a:txBody>
                    <a:bodyPr/>
                    <a:lstStyle/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Итого затраты</a:t>
                      </a: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6 583,45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7 979,5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67" marR="8467" marT="7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68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4774" y="6444476"/>
            <a:ext cx="669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Финансовая модель – Приложение № 4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54433"/>
              </p:ext>
            </p:extLst>
          </p:nvPr>
        </p:nvGraphicFramePr>
        <p:xfrm>
          <a:off x="663002" y="5453433"/>
          <a:ext cx="6596861" cy="849715"/>
        </p:xfrm>
        <a:graphic>
          <a:graphicData uri="http://schemas.openxmlformats.org/drawingml/2006/table">
            <a:tbl>
              <a:tblPr/>
              <a:tblGrid>
                <a:gridCol w="4366061">
                  <a:extLst>
                    <a:ext uri="{9D8B030D-6E8A-4147-A177-3AD203B41FA5}">
                      <a16:colId xmlns:a16="http://schemas.microsoft.com/office/drawing/2014/main" val="1151358384"/>
                    </a:ext>
                  </a:extLst>
                </a:gridCol>
                <a:gridCol w="850366">
                  <a:extLst>
                    <a:ext uri="{9D8B030D-6E8A-4147-A177-3AD203B41FA5}">
                      <a16:colId xmlns:a16="http://schemas.microsoft.com/office/drawing/2014/main" val="1478773516"/>
                    </a:ext>
                  </a:extLst>
                </a:gridCol>
                <a:gridCol w="66641">
                  <a:extLst>
                    <a:ext uri="{9D8B030D-6E8A-4147-A177-3AD203B41FA5}">
                      <a16:colId xmlns:a16="http://schemas.microsoft.com/office/drawing/2014/main" val="1651604356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4264538025"/>
                    </a:ext>
                  </a:extLst>
                </a:gridCol>
              </a:tblGrid>
              <a:tr h="4169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86013"/>
                  </a:ext>
                </a:extLst>
              </a:tr>
              <a:tr h="219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Проектная окупаемость, мес.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18573"/>
                  </a:ext>
                </a:extLst>
              </a:tr>
              <a:tr h="2106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Месяц выхода на положительные значения текущего фин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. результата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29213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2" y="287655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ЭКОНОМИЧЕСКИЙ ЭФФЕКТ ОТ ПЕРЕЕЗДА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О «Первомайский»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464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312593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ПОРЯДОК ИНФОРМИРОВАНИЯ КЛИЕНТОВ ПРИ ПЕРЕЕЗДЕ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О «Первомайский»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3031"/>
              </p:ext>
            </p:extLst>
          </p:nvPr>
        </p:nvGraphicFramePr>
        <p:xfrm>
          <a:off x="663003" y="1640780"/>
          <a:ext cx="10971948" cy="4434199"/>
        </p:xfrm>
        <a:graphic>
          <a:graphicData uri="http://schemas.openxmlformats.org/drawingml/2006/table">
            <a:tbl>
              <a:tblPr/>
              <a:tblGrid>
                <a:gridCol w="41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Виды информирования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Предельный срок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Ответственные за выполнение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Контроль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Размещение  в доступных местах  офиса  ( операционный зал, касса, банкоматы) объявления   с информацией о смене местонахождения  ОО .Устное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информирование  входящего клиентского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потока.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 1 мес.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до закрытия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Кукушкина С. – руководитель фин. зоны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Орлов А. – зам. управляющего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Устное информирование  клиентов, ежемесячно оплачивающих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кредиты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ОО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смене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местонахождения  ОО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Ежедневно в последний месяц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работы офиса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Кукушкина С. – руководитель фин. зоны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Орлов А. – зам. управляющего</a:t>
                      </a:r>
                    </a:p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Звонки,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встречи с клиентами-физическими лицами, имеющими остатки на депозитных и текущих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счетах,   в том числе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с ВИП-клиентами 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 информированием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о смене адреса  ОО.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 1 мес. до закрытия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Кукушкина С. – руководитель фин. зоны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Орлов А. – зам. управляющего</a:t>
                      </a:r>
                    </a:p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Размещение на сайте Банка  информации  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смене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адреса  ОО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.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 1 мес. до закрытия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Кукушкина С. – руководитель фин. зоны</a:t>
                      </a:r>
                    </a:p>
                    <a:p>
                      <a:pPr 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Орлов А. – зам. управляющего</a:t>
                      </a:r>
                    </a:p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Звонки, встречи с клиентами-юридическими лицами , отправка информации по электронной почте о смене адреса ОО. Информирование клиентов по системе Клиент-Банк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.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 1 мес. до закрытия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Кукушкина С. – руководитель фин. зоны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Орлов А. – зам. управляющего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0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6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4" y="470535"/>
            <a:ext cx="9259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" panose="020B0604020202020204" pitchFamily="34" charset="0"/>
                <a:sym typeface="Helvetica Neue"/>
              </a:rPr>
              <a:t>ПРОЕКТ РЕШЕНИЯ ПРАВЛЕНИЯ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9186" y="1466893"/>
            <a:ext cx="11603421" cy="163121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Одобрить переезд</a:t>
            </a:r>
            <a:r>
              <a:rPr lang="en-US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ДО </a:t>
            </a:r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«Первомайский» Уфимского филиала </a:t>
            </a:r>
            <a:r>
              <a:rPr lang="ru-RU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ПАО "МТС-Банк" с текущего адреса г. </a:t>
            </a:r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Уфа, </a:t>
            </a:r>
            <a:r>
              <a:rPr lang="ru-RU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ул. </a:t>
            </a:r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Первомайская, </a:t>
            </a:r>
            <a:r>
              <a:rPr lang="ru-RU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д. </a:t>
            </a:r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30 </a:t>
            </a:r>
            <a:r>
              <a:rPr lang="ru-RU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в помещение, находящееся по адресу: г. </a:t>
            </a:r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Уфа, Пр-т Октября, </a:t>
            </a:r>
            <a:r>
              <a:rPr lang="ru-RU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д. </a:t>
            </a:r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160 </a:t>
            </a:r>
            <a:r>
              <a:rPr lang="ru-RU" sz="16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в срок до </a:t>
            </a:r>
            <a:r>
              <a:rPr lang="ru-RU" sz="16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16.05.2020 г.</a:t>
            </a:r>
            <a:endParaRPr lang="en-US" sz="1600" dirty="0" smtClean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70C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Профильным службам банка провести необходимые мероприятия по открытию Дополнительного офиса в г. Стерлитамаке Уфимского филиала ПАО «МТС-Банк» в рамках утвержденного в Банке стандарта</a:t>
            </a:r>
          </a:p>
          <a:p>
            <a:pPr marL="800100" lvl="1" indent="-342900" algn="just">
              <a:spcBef>
                <a:spcPts val="1200"/>
              </a:spcBef>
              <a:buFont typeface="+mj-lt"/>
              <a:buAutoNum type="arabicPeriod"/>
              <a:defRPr/>
            </a:pPr>
            <a:endParaRPr lang="ru-RU" sz="1600" dirty="0" smtClean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196215"/>
            <a:ext cx="112167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ПРИЛОЖЕНИЕ 1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Детализированная смета затрат на </a:t>
            </a:r>
            <a:r>
              <a:rPr lang="ru-RU" sz="1600" noProof="0" dirty="0" smtClean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переезд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 ДО «Первомайский»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414796"/>
              </p:ext>
            </p:extLst>
          </p:nvPr>
        </p:nvGraphicFramePr>
        <p:xfrm>
          <a:off x="663003" y="1321061"/>
          <a:ext cx="9934575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Лист" r:id="rId3" imgW="9934533" imgH="3552811" progId="Excel.Sheet.12">
                  <p:link updateAutomatic="1"/>
                </p:oleObj>
              </mc:Choice>
              <mc:Fallback>
                <p:oleObj name="Лист" r:id="rId3" imgW="9934533" imgH="35528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003" y="1321061"/>
                        <a:ext cx="9934575" cy="355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5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2" y="196215"/>
            <a:ext cx="112167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ПРИЛОЖЕНИЕ 1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Детализированная смета затрат на переезд ДО «Первомайский»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54018"/>
              </p:ext>
            </p:extLst>
          </p:nvPr>
        </p:nvGraphicFramePr>
        <p:xfrm>
          <a:off x="742950" y="1298575"/>
          <a:ext cx="993457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Лист" r:id="rId3" imgW="9934533" imgH="5029312" progId="Excel.Sheet.12">
                  <p:link updateAutomatic="1"/>
                </p:oleObj>
              </mc:Choice>
              <mc:Fallback>
                <p:oleObj name="Лист" r:id="rId3" imgW="9934533" imgH="502931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" y="1298575"/>
                        <a:ext cx="9934575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1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306827"/>
              </p:ext>
            </p:extLst>
          </p:nvPr>
        </p:nvGraphicFramePr>
        <p:xfrm>
          <a:off x="756458" y="1412593"/>
          <a:ext cx="11123328" cy="3927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23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5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Мат.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счет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Инв. №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Дата ввода в эксплуатацию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Стоимость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Общая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Остаточная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стоимость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076063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Вакуумный упаковщик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Cassida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P-10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000-МАТ-05398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32 825,1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16.01.2013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22 501,1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10 324,0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118195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Кэшбокс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Атлант 3Р1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15-345m0007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4 930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31.10.2012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4 930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02727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118630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Шкаф картотечный ШК-4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15-3m0054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6 686,44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25.06.2007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6 686,44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32955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132517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POS-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терминал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ICT 220 Ethernet Modem +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кабель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ICT220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000-ОСН-86151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13 161,95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14.09.2018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2 548,55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10 613,40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Зав. №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13263CT90083255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11580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167230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Тумба ФТ 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000-МАТ-14288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3 700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14.07.2014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6939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272941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Денежный ящик МИДЛ большой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000-МАТ-27143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20.09.2017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11130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273123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Электронный кассир GLORY RZ-200 CEN |||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000-ОСН-99781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1 525 062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21.09.2017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266 961,2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1 258 100,80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Зав. №6645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57593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278848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Счетно-сортировальная машина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Kisan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Newton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PF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000-ОСН-100171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62 450,69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13.10.2017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10 631,58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51 819,11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Зав.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N17D03-Z22808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91316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316377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Куллер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для воды LESOTO 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000-МАТ-28917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4 450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13.09.2019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546" marR="3546" marT="35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337662"/>
                  </a:ext>
                </a:extLst>
              </a:tr>
              <a:tr h="3452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326 408,87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1 330 857,31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329" marR="6329" marT="5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470535"/>
            <a:ext cx="112167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ПРИЛОЖЕНИЕ 2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kern="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Список имущества к перемещению из действующего офиса</a:t>
            </a:r>
            <a:endParaRPr lang="ru-RU" sz="1600" dirty="0">
              <a:solidFill>
                <a:srgbClr val="000000"/>
              </a:solidFill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270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470535"/>
            <a:ext cx="112167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ПРИЛОЖЕНИЕ 3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kern="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Смета увеличения ФОТ в </a:t>
            </a:r>
            <a:r>
              <a:rPr lang="en-US" sz="1600" kern="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2020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67128"/>
              </p:ext>
            </p:extLst>
          </p:nvPr>
        </p:nvGraphicFramePr>
        <p:xfrm>
          <a:off x="663003" y="1412593"/>
          <a:ext cx="10949878" cy="4131325"/>
        </p:xfrm>
        <a:graphic>
          <a:graphicData uri="http://schemas.openxmlformats.org/drawingml/2006/table">
            <a:tbl>
              <a:tblPr/>
              <a:tblGrid>
                <a:gridCol w="374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05">
                  <a:extLst>
                    <a:ext uri="{9D8B030D-6E8A-4147-A177-3AD203B41FA5}">
                      <a16:colId xmlns:a16="http://schemas.microsoft.com/office/drawing/2014/main" val="1459182306"/>
                    </a:ext>
                  </a:extLst>
                </a:gridCol>
                <a:gridCol w="1723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533">
                  <a:extLst>
                    <a:ext uri="{9D8B030D-6E8A-4147-A177-3AD203B41FA5}">
                      <a16:colId xmlns:a16="http://schemas.microsoft.com/office/drawing/2014/main" val="703425472"/>
                    </a:ext>
                  </a:extLst>
                </a:gridCol>
              </a:tblGrid>
              <a:tr h="254145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kumimoji="0" lang="ru-RU" sz="12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Уфимский филиал</a:t>
                      </a:r>
                      <a:endParaRPr kumimoji="0" lang="ru-RU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kumimoji="0" lang="ru-RU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kumimoji="0" lang="ru-RU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«Первомайский»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</a:rPr>
                        <a:t>ДО переезда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</a:rPr>
                        <a:t>ПОСЛЕ переезда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51474"/>
                  </a:ext>
                </a:extLst>
              </a:tr>
              <a:tr h="25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</a:rPr>
                        <a:t>ФОТ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</a:rPr>
                        <a:t>ФОТ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</a:rPr>
                        <a:t>ФОТ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754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ИТОГО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ФОТ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за 15.04.2002 – 31.12.20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г., включая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единый социальный налог (ЕСН):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739 279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3 320 100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+ 2 580 821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01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ИТОГО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ФОТ за месяц,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включая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ЕСН: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86 974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390 600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+ 303 626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91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ЕСН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20 174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90 600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25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ИТОГО за месяц: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66 800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300 000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+ 233 200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145"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Директор ДО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100 000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Операционный отдел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92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Начальник ОПЕРО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50 000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202788"/>
                  </a:ext>
                </a:extLst>
              </a:tr>
              <a:tr h="279092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Главный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Специалист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90 000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145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Отдел кассовых операций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544131"/>
                  </a:ext>
                </a:extLst>
              </a:tr>
              <a:tr h="254145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Кассир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60 000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51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68884"/>
              </p:ext>
            </p:extLst>
          </p:nvPr>
        </p:nvGraphicFramePr>
        <p:xfrm>
          <a:off x="663003" y="1426948"/>
          <a:ext cx="10940420" cy="4797314"/>
        </p:xfrm>
        <a:graphic>
          <a:graphicData uri="http://schemas.openxmlformats.org/drawingml/2006/table">
            <a:tbl>
              <a:tblPr/>
              <a:tblGrid>
                <a:gridCol w="3125833">
                  <a:extLst>
                    <a:ext uri="{9D8B030D-6E8A-4147-A177-3AD203B41FA5}">
                      <a16:colId xmlns:a16="http://schemas.microsoft.com/office/drawing/2014/main" val="1123128845"/>
                    </a:ext>
                  </a:extLst>
                </a:gridCol>
                <a:gridCol w="1246828">
                  <a:extLst>
                    <a:ext uri="{9D8B030D-6E8A-4147-A177-3AD203B41FA5}">
                      <a16:colId xmlns:a16="http://schemas.microsoft.com/office/drawing/2014/main" val="3977673473"/>
                    </a:ext>
                  </a:extLst>
                </a:gridCol>
                <a:gridCol w="1037014">
                  <a:extLst>
                    <a:ext uri="{9D8B030D-6E8A-4147-A177-3AD203B41FA5}">
                      <a16:colId xmlns:a16="http://schemas.microsoft.com/office/drawing/2014/main" val="2404820343"/>
                    </a:ext>
                  </a:extLst>
                </a:gridCol>
                <a:gridCol w="1135778">
                  <a:extLst>
                    <a:ext uri="{9D8B030D-6E8A-4147-A177-3AD203B41FA5}">
                      <a16:colId xmlns:a16="http://schemas.microsoft.com/office/drawing/2014/main" val="1006082019"/>
                    </a:ext>
                  </a:extLst>
                </a:gridCol>
                <a:gridCol w="1027139">
                  <a:extLst>
                    <a:ext uri="{9D8B030D-6E8A-4147-A177-3AD203B41FA5}">
                      <a16:colId xmlns:a16="http://schemas.microsoft.com/office/drawing/2014/main" val="1212289527"/>
                    </a:ext>
                  </a:extLst>
                </a:gridCol>
                <a:gridCol w="938252">
                  <a:extLst>
                    <a:ext uri="{9D8B030D-6E8A-4147-A177-3AD203B41FA5}">
                      <a16:colId xmlns:a16="http://schemas.microsoft.com/office/drawing/2014/main" val="2846927718"/>
                    </a:ext>
                  </a:extLst>
                </a:gridCol>
                <a:gridCol w="2429576">
                  <a:extLst>
                    <a:ext uri="{9D8B030D-6E8A-4147-A177-3AD203B41FA5}">
                      <a16:colId xmlns:a16="http://schemas.microsoft.com/office/drawing/2014/main" val="4292163183"/>
                    </a:ext>
                  </a:extLst>
                </a:gridCol>
              </a:tblGrid>
              <a:tr h="295225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город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УФА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90709"/>
                  </a:ext>
                </a:extLst>
              </a:tr>
              <a:tr h="28830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численность населения, чел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1 124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405511"/>
                  </a:ext>
                </a:extLst>
              </a:tr>
              <a:tr h="278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мес.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Прогноз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923673"/>
                  </a:ext>
                </a:extLst>
              </a:tr>
              <a:tr h="21102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PL, </a:t>
                      </a:r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214791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CIR, %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12%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123712"/>
                  </a:ext>
                </a:extLst>
              </a:tr>
              <a:tr h="21102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портфель АКТИВЫ, тыс. руб.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94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180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762320"/>
                  </a:ext>
                </a:extLst>
              </a:tr>
              <a:tr h="21102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портфель ПАССИВЫ, тыс. руб.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765928"/>
                  </a:ext>
                </a:extLst>
              </a:tr>
              <a:tr h="21102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кол-во клиентов ФЛ, шт.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01847"/>
                  </a:ext>
                </a:extLst>
              </a:tr>
              <a:tr h="21102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кол-во клиентов ЮЛ, шт.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982010"/>
                  </a:ext>
                </a:extLst>
              </a:tr>
              <a:tr h="41555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кол-во клиентов в день (среднее), чел.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107019"/>
                  </a:ext>
                </a:extLst>
              </a:tr>
              <a:tr h="41555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кол-во операций в день (среднее), шт.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242952"/>
                  </a:ext>
                </a:extLst>
              </a:tr>
              <a:tr h="211024"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в т.ч.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490433"/>
                  </a:ext>
                </a:extLst>
              </a:tr>
              <a:tr h="211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31.12.2019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09.2019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10.2019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11.2019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12.2019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22673"/>
                  </a:ext>
                </a:extLst>
              </a:tr>
              <a:tr h="24024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выдача НЦПК, шт.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241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82956"/>
                  </a:ext>
                </a:extLst>
              </a:tr>
              <a:tr h="24024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выдача НЦПК, </a:t>
                      </a:r>
                      <a:r>
                        <a:rPr lang="ru-RU" sz="14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74 100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5 200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7 000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b="0" i="0" u="none" strike="noStrike" baseline="0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900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7 300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02754"/>
                  </a:ext>
                </a:extLst>
              </a:tr>
              <a:tr h="24024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КК, шт.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544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9109"/>
                  </a:ext>
                </a:extLst>
              </a:tr>
              <a:tr h="24024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Дебетовые карты, шт.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241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1F1F1F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1F1F1F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1F1F1F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288194"/>
                  </a:ext>
                </a:extLst>
              </a:tr>
              <a:tr h="34770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расходы на переезд, руб.</a:t>
                      </a: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3 202 463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6771" marR="6771" marT="67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80271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345844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БИЗНЕС-ПОКАЗАТЕЛИ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О «Первомайский» в г. Уфа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63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229466"/>
            <a:ext cx="112167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ПРИЛОЖЕНИЕ 4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 Black" panose="02000000000000000000" pitchFamily="50" charset="0"/>
              <a:ea typeface="MTS Sans Black" panose="02000000000000000000" pitchFamily="50" charset="0"/>
              <a:cs typeface="Arial Black" panose="020B0604020202020204" pitchFamily="34" charset="0"/>
              <a:sym typeface="Helvetica Neue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kern="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Финансовая модель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58" y="1138912"/>
            <a:ext cx="916674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317262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ОБЩАЯ ХАРАКТЕРИСТИКА И ФОТО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«Первомайский» 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 г. Уфа, ул. Первомайская, д. 30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003" y="5477433"/>
            <a:ext cx="10971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Причины переезда офиса: </a:t>
            </a:r>
            <a:endParaRPr lang="en-US" sz="1600" b="1" dirty="0" smtClean="0">
              <a:solidFill>
                <a:srgbClr val="FF0000"/>
              </a:solidFill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Близкое расположение к действующему офису банка (ДО «</a:t>
            </a:r>
            <a:r>
              <a:rPr lang="ru-RU" sz="1400" dirty="0" err="1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Черниковка</a:t>
            </a:r>
            <a:r>
              <a:rPr lang="ru-RU" sz="1400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» 500 метров)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Сниженные </a:t>
            </a:r>
            <a:r>
              <a:rPr lang="ru-RU" sz="1400" dirty="0" err="1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клиентопоток</a:t>
            </a:r>
            <a:endParaRPr lang="ru-RU" sz="1400" dirty="0" smtClean="0">
              <a:solidFill>
                <a:srgbClr val="FF0000"/>
              </a:solidFill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Необходимость более эффективного охвата города</a:t>
            </a:r>
            <a:endParaRPr lang="ru-RU" sz="1400" dirty="0">
              <a:solidFill>
                <a:srgbClr val="FF0000"/>
              </a:solidFill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84"/>
              </p:ext>
            </p:extLst>
          </p:nvPr>
        </p:nvGraphicFramePr>
        <p:xfrm>
          <a:off x="663003" y="1561304"/>
          <a:ext cx="6063618" cy="3785283"/>
        </p:xfrm>
        <a:graphic>
          <a:graphicData uri="http://schemas.openxmlformats.org/drawingml/2006/table">
            <a:tbl>
              <a:tblPr/>
              <a:tblGrid>
                <a:gridCol w="4755546">
                  <a:extLst>
                    <a:ext uri="{9D8B030D-6E8A-4147-A177-3AD203B41FA5}">
                      <a16:colId xmlns:a16="http://schemas.microsoft.com/office/drawing/2014/main" val="4198512433"/>
                    </a:ext>
                  </a:extLst>
                </a:gridCol>
                <a:gridCol w="1308072">
                  <a:extLst>
                    <a:ext uri="{9D8B030D-6E8A-4147-A177-3AD203B41FA5}">
                      <a16:colId xmlns:a16="http://schemas.microsoft.com/office/drawing/2014/main" val="2497277404"/>
                    </a:ext>
                  </a:extLst>
                </a:gridCol>
              </a:tblGrid>
              <a:tr h="323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Характеристика ОО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93487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Дата открытия офиса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495952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Площадь офисных помещений, кв. 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383028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Площадь офиса на 1 сотрудника, кв. 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11,95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215543"/>
                  </a:ext>
                </a:extLst>
              </a:tr>
              <a:tr h="249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Стоимость арендной платы  (мес./тыс.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600029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Стоимость арендной платы  (1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./мес./тыс. руб.)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958079"/>
                  </a:ext>
                </a:extLst>
              </a:tr>
              <a:tr h="311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Штатная численность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87938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Итого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сотрудников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37787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Ежемесячный ФОТ с ЕСН (тыс.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200" b="0" i="0" u="none" strike="noStrike" dirty="0">
                        <a:solidFill>
                          <a:srgbClr val="262626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180674"/>
                  </a:ext>
                </a:extLst>
              </a:tr>
              <a:tr h="325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Условия расторжения договора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98431"/>
                  </a:ext>
                </a:extLst>
              </a:tr>
              <a:tr h="3872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Право одностороннего отказа Банка от аренды  (да/нет)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55594"/>
                  </a:ext>
                </a:extLst>
              </a:tr>
              <a:tr h="314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Уведомлении  арендодателя о расторжении Договора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(за сколько дней)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761854"/>
                  </a:ext>
                </a:extLst>
              </a:tr>
              <a:tr h="2555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Штрафные санкции за расторжение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4101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92" y="1561304"/>
            <a:ext cx="5068007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2005" y="249071"/>
            <a:ext cx="112167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МЕСТОПОЛОЖЕНИЕ НА КАРТЕ ГОРОДА ОТНОСИТЕЛЬНО ДЕЙСТВУЮЩЕГО ОФИСА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Helvetica Neue"/>
              </a:rPr>
              <a:t>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Helvetica Neue"/>
              </a:rPr>
              <a:t>л. </a:t>
            </a:r>
            <a:r>
              <a:rPr lang="ru-RU" sz="2000" noProof="0" dirty="0" smtClean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Helvetica Neue"/>
              </a:rPr>
              <a:t>Проспект Октября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Helvetica Neue"/>
              </a:rPr>
              <a:t>, д. 160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44" y="1756734"/>
            <a:ext cx="676047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В г. Уфа расположено 4 офиса ПАО «МТС-Банк»: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ГОФ и ДО «Северный» – в центральной части города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ДО «</a:t>
            </a:r>
            <a:r>
              <a:rPr lang="ru-RU" sz="1400" dirty="0" err="1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Черниковка</a:t>
            </a:r>
            <a:r>
              <a:rPr lang="ru-RU" sz="14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» и ДО «Первомайский» – в промышленном микрорайоне в 500 метрах друг от друга.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Переезд </a:t>
            </a:r>
            <a:r>
              <a:rPr lang="ru-RU" sz="14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офиса Первомайский, в географический центр города, позволит максимально охватить территорию города Уфа</a:t>
            </a:r>
            <a:r>
              <a:rPr lang="ru-RU" sz="14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Перемещение офиса, позволит охватить Октябрьский район города, который является самым густонаселенным районом города.</a:t>
            </a:r>
          </a:p>
          <a:p>
            <a:endParaRPr lang="ru-RU" sz="1400" dirty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Предлагаемая локация расположена на пересечении крупных автодорог, вблизи остановок общественного транспорта. Имеет хорошую транспортную и пешую доступность</a:t>
            </a:r>
          </a:p>
          <a:p>
            <a:r>
              <a:rPr lang="ru-RU" sz="1400" dirty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Бывший офис Банк «</a:t>
            </a:r>
            <a:r>
              <a:rPr lang="ru-RU" sz="1400" dirty="0" smtClean="0"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Открытие».</a:t>
            </a:r>
            <a:endParaRPr lang="ru-RU" sz="1400" dirty="0"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07415"/>
              </p:ext>
            </p:extLst>
          </p:nvPr>
        </p:nvGraphicFramePr>
        <p:xfrm>
          <a:off x="658844" y="5415984"/>
          <a:ext cx="10840718" cy="987906"/>
        </p:xfrm>
        <a:graphic>
          <a:graphicData uri="http://schemas.openxmlformats.org/drawingml/2006/table">
            <a:tbl>
              <a:tblPr/>
              <a:tblGrid>
                <a:gridCol w="375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8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Интенсивность пешеходного трафика (человек в час)</a:t>
                      </a: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09.00 до 13.00</a:t>
                      </a: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13.00 до 17.00</a:t>
                      </a: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17.00 до 18.00</a:t>
                      </a:r>
                    </a:p>
                  </a:txBody>
                  <a:tcPr marL="74295" marR="742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86" y="642363"/>
            <a:ext cx="4439270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38065" y="453910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ФОТОГРАФИИ ПОМЕЩЕНИЯ С ВНЕШНЕЙ СТОРОНЫ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Helvetica Neue"/>
              </a:rPr>
              <a:t>ул. Проспект Октября, д.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Helvetica Neue"/>
              </a:rPr>
              <a:t>160</a:t>
            </a:r>
            <a:endParaRPr lang="ru-RU" sz="2000" dirty="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1590418"/>
            <a:ext cx="12079386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470535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ФОТОГРАФИИ ПОМЕЩЕНИЯ С ВНУТРИ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Helvetica Neue"/>
              </a:rPr>
              <a:t>ул. Проспект Октября, д.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Helvetica Neue"/>
              </a:rPr>
              <a:t>160</a:t>
            </a:r>
            <a:endParaRPr lang="ru-RU" sz="2000" dirty="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2" y="1826089"/>
            <a:ext cx="1196507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46378" y="370782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ВИЗУАЛИЗАЦИЯ ОФИСА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Helvetica Neue"/>
              </a:rPr>
              <a:t>ул. Проспект Октября, д. 114/1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012742" y="1693273"/>
            <a:ext cx="6149962" cy="4547507"/>
            <a:chOff x="1965338" y="1510393"/>
            <a:chExt cx="6149962" cy="45475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338" y="1510393"/>
              <a:ext cx="6149962" cy="4547507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5338" y="2624312"/>
              <a:ext cx="6149962" cy="481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2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663003" y="280181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ФОРМАТ ОФИСА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О «Первомайский»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003" y="1730506"/>
            <a:ext cx="37344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ФОРМАТ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" panose="020B0604020202020204" pitchFamily="34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" panose="020B0604020202020204" pitchFamily="34" charset="0"/>
              </a:rPr>
              <a:t>КЛАССИЧЕСКИЙ СТАНДАРТ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" panose="020B0604020202020204" pitchFamily="34" charset="0"/>
              </a:rPr>
              <a:t>С КАССОЙ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16833"/>
              </p:ext>
            </p:extLst>
          </p:nvPr>
        </p:nvGraphicFramePr>
        <p:xfrm>
          <a:off x="4584185" y="183067"/>
          <a:ext cx="7295598" cy="6538408"/>
        </p:xfrm>
        <a:graphic>
          <a:graphicData uri="http://schemas.openxmlformats.org/drawingml/2006/table">
            <a:tbl>
              <a:tblPr/>
              <a:tblGrid>
                <a:gridCol w="2054044">
                  <a:extLst>
                    <a:ext uri="{9D8B030D-6E8A-4147-A177-3AD203B41FA5}">
                      <a16:colId xmlns:a16="http://schemas.microsoft.com/office/drawing/2014/main" val="1774317891"/>
                    </a:ext>
                  </a:extLst>
                </a:gridCol>
                <a:gridCol w="273768">
                  <a:extLst>
                    <a:ext uri="{9D8B030D-6E8A-4147-A177-3AD203B41FA5}">
                      <a16:colId xmlns:a16="http://schemas.microsoft.com/office/drawing/2014/main" val="1166420642"/>
                    </a:ext>
                  </a:extLst>
                </a:gridCol>
                <a:gridCol w="1733239">
                  <a:extLst>
                    <a:ext uri="{9D8B030D-6E8A-4147-A177-3AD203B41FA5}">
                      <a16:colId xmlns:a16="http://schemas.microsoft.com/office/drawing/2014/main" val="2610477849"/>
                    </a:ext>
                  </a:extLst>
                </a:gridCol>
                <a:gridCol w="1617911">
                  <a:extLst>
                    <a:ext uri="{9D8B030D-6E8A-4147-A177-3AD203B41FA5}">
                      <a16:colId xmlns:a16="http://schemas.microsoft.com/office/drawing/2014/main" val="2112514735"/>
                    </a:ext>
                  </a:extLst>
                </a:gridCol>
                <a:gridCol w="1616636">
                  <a:extLst>
                    <a:ext uri="{9D8B030D-6E8A-4147-A177-3AD203B41FA5}">
                      <a16:colId xmlns:a16="http://schemas.microsoft.com/office/drawing/2014/main" val="788557141"/>
                    </a:ext>
                  </a:extLst>
                </a:gridCol>
              </a:tblGrid>
              <a:tr h="244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ЗОНА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Наполнение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КЛАССИЧЕСКИЙ СТАНДАРТ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С КАССОЙ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28559"/>
                  </a:ext>
                </a:extLst>
              </a:tr>
              <a:tr h="194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ФОРМАТ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504647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ПЛОЩАДЬ, м2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80 - 120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108,2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206961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КОЛИЧЕСТВО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РАБОЧИХ МЕСТ, шт.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4 - 7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100681"/>
                  </a:ext>
                </a:extLst>
              </a:tr>
              <a:tr h="147594">
                <a:tc rowSpan="2"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Зона самообслуживания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24/7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опция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21236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Внутри офиса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79973"/>
                  </a:ext>
                </a:extLst>
              </a:tr>
              <a:tr h="147594">
                <a:tc rowSpan="2"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Устройства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самообслуживания*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Банкомат АТМ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1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– 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V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более 1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- опция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42022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pPr marL="72000"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Терминал ТСО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1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– 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V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более 1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- опция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15349"/>
                  </a:ext>
                </a:extLst>
              </a:tr>
              <a:tr h="147594">
                <a:tc rowSpan="6"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Зона ожидания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Электронная очередь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опция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07027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Диваны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опция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V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96079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Стулья для клиентов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25446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Столы круглые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опция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29893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Детский уголок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опция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51535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Кулер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70619"/>
                  </a:ext>
                </a:extLst>
              </a:tr>
              <a:tr h="147594"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Зона обслуживания ФЛ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РМ операционистов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60856"/>
                  </a:ext>
                </a:extLst>
              </a:tr>
              <a:tr h="147594">
                <a:tc rowSpan="2"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Зона обслуживания ЮЛ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РМ операционистов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87076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РМ менеджеров МСБ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2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55838"/>
                  </a:ext>
                </a:extLst>
              </a:tr>
              <a:tr h="147594">
                <a:tc rowSpan="2"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Касса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Предкассовые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кабины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77265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кассиров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(1 – 2)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(1)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549711"/>
                  </a:ext>
                </a:extLst>
              </a:tr>
              <a:tr h="285831"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Кабинет Директора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/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Руководителя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фин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зоны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Кабинет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опция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298322"/>
                  </a:ext>
                </a:extLst>
              </a:tr>
              <a:tr h="147594">
                <a:tc rowSpan="3"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Зона обслуживания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VIP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клиентов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Кабинет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VIP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менеджера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опция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-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28136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РМ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VIP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менеджера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опция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MTS Sans" panose="02000000000000000000" pitchFamily="50" charset="0"/>
                          <a:ea typeface="MTS Sans" panose="02000000000000000000" pitchFamily="50" charset="0"/>
                          <a:cs typeface="+mn-cs"/>
                        </a:rPr>
                        <a:t>-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MTS Sans" panose="02000000000000000000" pitchFamily="50" charset="0"/>
                        <a:ea typeface="MTS Sans" panose="02000000000000000000" pitchFamily="50" charset="0"/>
                        <a:cs typeface="+mn-cs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23019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Зона ожидания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опция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68904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Переговорная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опция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99099"/>
                  </a:ext>
                </a:extLst>
              </a:tr>
              <a:tr h="147594">
                <a:tc gridSpan="3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Депозитарий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1019"/>
                  </a:ext>
                </a:extLst>
              </a:tr>
              <a:tr h="147594">
                <a:tc rowSpan="6"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БЭК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 зона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ОПП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95323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ОРМБ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41160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ОСП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33646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ОИТ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011488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АХО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821209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СЭБ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98336"/>
                  </a:ext>
                </a:extLst>
              </a:tr>
              <a:tr h="147594">
                <a:tc rowSpan="3" gridSpan="2"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Служебная зона</a:t>
                      </a: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Комната персонала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555775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Санузел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69792"/>
                  </a:ext>
                </a:extLst>
              </a:tr>
              <a:tr h="1475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Futura New Book" panose="020B0502020204020303" pitchFamily="34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Серверная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</a:rPr>
                        <a:t>V</a:t>
                      </a:r>
                      <a:endParaRPr lang="ru-RU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</a:endParaRP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9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5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D666-D8BA-45E7-8910-39B10CBDC1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B4D415-F7C3-0049-B214-A0B92B1828F5}"/>
              </a:ext>
            </a:extLst>
          </p:cNvPr>
          <p:cNvSpPr/>
          <p:nvPr/>
        </p:nvSpPr>
        <p:spPr>
          <a:xfrm>
            <a:off x="745915" y="251956"/>
            <a:ext cx="112167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 Black" panose="020B0604020202020204" pitchFamily="34" charset="0"/>
                <a:sym typeface="Helvetica Neue"/>
              </a:rPr>
              <a:t>ПЛАНИРОВКА ОФИСА С ЭКСПЛИКАЦИЙ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О «Первомайский»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TS Sans" panose="02000000000000000000" pitchFamily="50" charset="0"/>
              <a:ea typeface="MTS Sans" panose="02000000000000000000" pitchFamily="50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1199" y="5402243"/>
            <a:ext cx="528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Размещение рабочих мест выполнено в текущей конфигурации помещения.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MTS Sans" panose="02000000000000000000" pitchFamily="50" charset="0"/>
                <a:ea typeface="MTS Sans" panose="02000000000000000000" pitchFamily="50" charset="0"/>
                <a:cs typeface="Arial" panose="020B0604020202020204" pitchFamily="34" charset="0"/>
              </a:rPr>
              <a:t>Зона самообслуживания, кабинеты, кассовый узел и другие помещения уже оборудованы.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76947"/>
              </p:ext>
            </p:extLst>
          </p:nvPr>
        </p:nvGraphicFramePr>
        <p:xfrm>
          <a:off x="7461438" y="1689303"/>
          <a:ext cx="3278377" cy="3428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966">
                  <a:extLst>
                    <a:ext uri="{9D8B030D-6E8A-4147-A177-3AD203B41FA5}">
                      <a16:colId xmlns:a16="http://schemas.microsoft.com/office/drawing/2014/main" val="3576828649"/>
                    </a:ext>
                  </a:extLst>
                </a:gridCol>
                <a:gridCol w="1657210">
                  <a:extLst>
                    <a:ext uri="{9D8B030D-6E8A-4147-A177-3AD203B41FA5}">
                      <a16:colId xmlns:a16="http://schemas.microsoft.com/office/drawing/2014/main" val="2366594887"/>
                    </a:ext>
                  </a:extLst>
                </a:gridCol>
                <a:gridCol w="1148201">
                  <a:extLst>
                    <a:ext uri="{9D8B030D-6E8A-4147-A177-3AD203B41FA5}">
                      <a16:colId xmlns:a16="http://schemas.microsoft.com/office/drawing/2014/main" val="2806080098"/>
                    </a:ext>
                  </a:extLst>
                </a:gridCol>
              </a:tblGrid>
              <a:tr h="292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Помещение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Площадь,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м2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82190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Тамбур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539418"/>
                  </a:ext>
                </a:extLst>
              </a:tr>
              <a:tr h="280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Операционный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зал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245304"/>
                  </a:ext>
                </a:extLst>
              </a:tr>
              <a:tr h="28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Предкассовая кабина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2,15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782191"/>
                  </a:ext>
                </a:extLst>
              </a:tr>
              <a:tr h="28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Касса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9,25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06656"/>
                  </a:ext>
                </a:extLst>
              </a:tr>
              <a:tr h="28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Кабинет ЮЛ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17251"/>
                  </a:ext>
                </a:extLst>
              </a:tr>
              <a:tr h="289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Кабинет директора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829134"/>
                  </a:ext>
                </a:extLst>
              </a:tr>
              <a:tr h="28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Гардероб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16128"/>
                  </a:ext>
                </a:extLst>
              </a:tr>
              <a:tr h="28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С/У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51875"/>
                  </a:ext>
                </a:extLst>
              </a:tr>
              <a:tr h="28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Комната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627362"/>
                  </a:ext>
                </a:extLst>
              </a:tr>
              <a:tr h="28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Серверная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77020"/>
                  </a:ext>
                </a:extLst>
              </a:tr>
              <a:tr h="2850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MTS Sans" panose="02000000000000000000" pitchFamily="50" charset="0"/>
                          <a:ea typeface="MTS Sans" panose="02000000000000000000" pitchFamily="50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" panose="02000000000000000000" pitchFamily="50" charset="0"/>
                        <a:ea typeface="MTS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MTS Sans Black" panose="02000000000000000000" pitchFamily="50" charset="0"/>
                        <a:ea typeface="MTS Sans Black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TS Sans Black" panose="02000000000000000000" pitchFamily="50" charset="0"/>
                          <a:ea typeface="MTS Sans Black" panose="02000000000000000000" pitchFamily="50" charset="0"/>
                          <a:cs typeface="Arial" panose="020B0604020202020204" pitchFamily="34" charset="0"/>
                        </a:rPr>
                        <a:t>108,2</a:t>
                      </a:r>
                    </a:p>
                  </a:txBody>
                  <a:tcPr marL="9085" marR="9085" marT="9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8083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66542" y="1236841"/>
            <a:ext cx="291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TS Sans Black" panose="02000000000000000000" pitchFamily="50" charset="0"/>
                <a:ea typeface="MTS Sans Black" panose="02000000000000000000" pitchFamily="50" charset="0"/>
                <a:cs typeface="Arial" panose="020B0604020202020204" pitchFamily="34" charset="0"/>
              </a:rPr>
              <a:t>Экспликация помещений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0" y="1253362"/>
            <a:ext cx="5887272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04e67eba-bc18-4f22-acbe-f56ae555535a"/>
</p:tagLst>
</file>

<file path=ppt/theme/theme1.xml><?xml version="1.0" encoding="utf-8"?>
<a:theme xmlns:a="http://schemas.openxmlformats.org/drawingml/2006/main" name="2_BLACK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FEFF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1845</Words>
  <Application>Microsoft Office PowerPoint</Application>
  <PresentationFormat>Широкоэкранный</PresentationFormat>
  <Paragraphs>575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Связи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Helvetica Neue</vt:lpstr>
      <vt:lpstr>MTS Sans</vt:lpstr>
      <vt:lpstr>MTS Sans Black</vt:lpstr>
      <vt:lpstr>2_BLACK</vt:lpstr>
      <vt:lpstr>1_Тема Office</vt:lpstr>
      <vt:lpstr>\\mbrd.ru\dfs-s75-m\SHARE\ARENDA SETY\ФИЛИАЛЫ\Уфа\_Первомайский\Переезд_2020_Первомайский\Правление\_През Первомайский.xlsx! опекс капекс!R1C1:R15C13</vt:lpstr>
      <vt:lpstr>\\mbrd.ru\dfs-s75-m\SHARE\ARENDA SETY\ФИЛИАЛЫ\Уфа\_Первомайский\Переезд_2020_Первомайский\Правление\_През Первомайский.xlsx! опекс капекс!R17C1:R33C13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MTS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Аникина Ольга Павловна</dc:creator>
  <cp:lastModifiedBy>Рябова Ольга Васильевна</cp:lastModifiedBy>
  <cp:revision>167</cp:revision>
  <cp:lastPrinted>2020-03-12T05:29:45Z</cp:lastPrinted>
  <dcterms:created xsi:type="dcterms:W3CDTF">2019-08-15T07:52:58Z</dcterms:created>
  <dcterms:modified xsi:type="dcterms:W3CDTF">2020-03-12T12:09:31Z</dcterms:modified>
</cp:coreProperties>
</file>